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1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62" r:id="rId11"/>
    <p:sldId id="263" r:id="rId12"/>
    <p:sldId id="269" r:id="rId13"/>
    <p:sldId id="266" r:id="rId14"/>
    <p:sldId id="267" r:id="rId15"/>
    <p:sldId id="275" r:id="rId16"/>
    <p:sldId id="268" r:id="rId17"/>
    <p:sldId id="270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pos="506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pos="733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l8RT94wXwQmH3lk+RmO8OAoLL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F5C"/>
    <a:srgbClr val="B1E764"/>
    <a:srgbClr val="028760"/>
    <a:srgbClr val="EBEBE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/>
    <p:restoredTop sz="94679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>
        <p:guide orient="horz" pos="2160"/>
        <p:guide pos="3840"/>
        <p:guide orient="horz" pos="3929"/>
        <p:guide orient="horz" pos="550"/>
        <p:guide orient="horz" pos="323"/>
        <p:guide pos="506"/>
        <p:guide pos="7151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968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25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7779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b4e3cfe3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6b4e3cfe3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394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74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758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74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84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952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270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043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2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215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b4e3cf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6b4e3cf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62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07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1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216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451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4591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433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90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782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63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4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2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9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8436C77-11C4-DB47-AB16-22DCE02C91F7}"/>
              </a:ext>
            </a:extLst>
          </p:cNvPr>
          <p:cNvSpPr/>
          <p:nvPr/>
        </p:nvSpPr>
        <p:spPr>
          <a:xfrm>
            <a:off x="614150" y="1166783"/>
            <a:ext cx="10849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 </a:t>
            </a:r>
            <a:br>
              <a:rPr lang="ru-RU" sz="4400" b="1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постинтернатной</a:t>
            </a:r>
            <a:r>
              <a:rPr lang="ru-RU" sz="3200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детям-сиротам и детям, оставшимся без попечения родителей, а также лицам из числа данной категории</a:t>
            </a:r>
            <a:endParaRPr lang="ru-RU" sz="3600" dirty="0">
              <a:solidFill>
                <a:srgbClr val="1E8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DCCB49-FFC7-EE42-8728-0A3781A01DAC}"/>
              </a:ext>
            </a:extLst>
          </p:cNvPr>
          <p:cNvSpPr/>
          <p:nvPr/>
        </p:nvSpPr>
        <p:spPr>
          <a:xfrm>
            <a:off x="7751928" y="5036024"/>
            <a:ext cx="2177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</a:t>
            </a:r>
          </a:p>
          <a:p>
            <a:pPr algn="ctr"/>
            <a:r>
              <a:rPr lang="ru-RU" sz="1800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Кирилл</a:t>
            </a:r>
          </a:p>
          <a:p>
            <a:pPr algn="ctr"/>
            <a:r>
              <a:rPr lang="ru-RU" sz="1800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Виктория</a:t>
            </a:r>
          </a:p>
          <a:p>
            <a:pPr algn="ctr"/>
            <a:r>
              <a:rPr lang="ru-RU" sz="1800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Василий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9644E2-EBE8-406D-A6FD-FF4AF4C8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043" y="3739238"/>
            <a:ext cx="3080214" cy="1058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9EF77E-6A50-42B7-9140-2AC62DC1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745" y="3883624"/>
            <a:ext cx="2290909" cy="914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EB6F8022-0350-AC4C-8A2F-D5A5B19F2015}"/>
              </a:ext>
            </a:extLst>
          </p:cNvPr>
          <p:cNvSpPr/>
          <p:nvPr/>
        </p:nvSpPr>
        <p:spPr>
          <a:xfrm>
            <a:off x="2059852" y="2050729"/>
            <a:ext cx="8072296" cy="2756541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B8161C39-1ADF-CE41-A8E9-4B57B8035A14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БИЗНЕС-МОДЕЛЬ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CD1AC3-64C7-B946-944B-BB27A9775718}"/>
              </a:ext>
            </a:extLst>
          </p:cNvPr>
          <p:cNvSpPr/>
          <p:nvPr/>
        </p:nvSpPr>
        <p:spPr>
          <a:xfrm>
            <a:off x="2777836" y="2448635"/>
            <a:ext cx="6636327" cy="2169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8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предприниматель предоставляет бесплатно социальные услуги выпускникам и специалистам, делая это за счёт третьей стороны. Третьей стороной являются органы исполнительной власти, которые оплачивают содержание приложений на серверах.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7567" y="2431210"/>
            <a:ext cx="7651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которые участвуют во взаимодействии с выпускниками 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 занятости, профессиональные образовательные организации, прокуратура и другие)</a:t>
            </a:r>
          </a:p>
        </p:txBody>
      </p:sp>
      <p:sp>
        <p:nvSpPr>
          <p:cNvPr id="10" name="Google Shape;91;p2">
            <a:extLst>
              <a:ext uri="{FF2B5EF4-FFF2-40B4-BE49-F238E27FC236}">
                <a16:creationId xmlns:a16="http://schemas.microsoft.com/office/drawing/2014/main" xmlns="" id="{4DDD1ADC-0C6F-2340-A2DF-976122AC2BA8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КОНКУРЕНТЫ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0A7117-D368-AA4B-9E71-685AC4BAB6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688417" y="2171233"/>
            <a:ext cx="1465526" cy="1465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B4E223-327F-324F-AEC4-0D9C9FF282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3754649"/>
            <a:ext cx="1465526" cy="14655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1DA4A0-5DAF-734F-9754-EED04E3B355C}"/>
              </a:ext>
            </a:extLst>
          </p:cNvPr>
          <p:cNvSpPr txBox="1"/>
          <p:nvPr/>
        </p:nvSpPr>
        <p:spPr>
          <a:xfrm>
            <a:off x="1919948" y="3987848"/>
            <a:ext cx="7453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приложения «Гид по жизни», разработанный фондами «Дети наши» и «Формула Добра»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10800000">
            <a:off x="1586345" y="1659768"/>
            <a:ext cx="9019310" cy="460084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477" y="1891102"/>
            <a:ext cx="743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Отправлены письма с предложением апробации 85 регионам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8886" y="2537203"/>
            <a:ext cx="516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регионов приняли участие в апробации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8143" y="3183304"/>
            <a:ext cx="504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регионов отправили положительные отзывы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проявили заинтересованность в проекте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0830" y="4967948"/>
            <a:ext cx="223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регионов начинают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8064" y="4075626"/>
            <a:ext cx="355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регионов прошли обучение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пользованию</a:t>
            </a:r>
          </a:p>
        </p:txBody>
      </p:sp>
      <p:sp>
        <p:nvSpPr>
          <p:cNvPr id="16" name="Google Shape;91;p2">
            <a:extLst>
              <a:ext uri="{FF2B5EF4-FFF2-40B4-BE49-F238E27FC236}">
                <a16:creationId xmlns:a16="http://schemas.microsoft.com/office/drawing/2014/main" xmlns="" id="{AC5F9B33-0E37-DA4E-BC8E-BC43A62631F0}"/>
              </a:ext>
            </a:extLst>
          </p:cNvPr>
          <p:cNvSpPr txBox="1">
            <a:spLocks/>
          </p:cNvSpPr>
          <p:nvPr/>
        </p:nvSpPr>
        <p:spPr>
          <a:xfrm>
            <a:off x="756867" y="201353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 ЗА ВРЕМЯ АПРОБАЦИИ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20ED098-2B0A-DE43-84E8-8298E5EE09EC}"/>
              </a:ext>
            </a:extLst>
          </p:cNvPr>
          <p:cNvCxnSpPr>
            <a:cxnSpLocks/>
          </p:cNvCxnSpPr>
          <p:nvPr/>
        </p:nvCxnSpPr>
        <p:spPr>
          <a:xfrm>
            <a:off x="2241513" y="2341418"/>
            <a:ext cx="770605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686358BC-D1ED-E648-87B6-70BEB2FDA5B5}"/>
              </a:ext>
            </a:extLst>
          </p:cNvPr>
          <p:cNvCxnSpPr>
            <a:cxnSpLocks/>
          </p:cNvCxnSpPr>
          <p:nvPr/>
        </p:nvCxnSpPr>
        <p:spPr>
          <a:xfrm>
            <a:off x="4680488" y="4821382"/>
            <a:ext cx="282069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9C65969-9218-414B-A444-FC460E1B3F60}"/>
              </a:ext>
            </a:extLst>
          </p:cNvPr>
          <p:cNvCxnSpPr>
            <a:cxnSpLocks/>
            <a:stCxn id="2" idx="5"/>
            <a:endCxn id="2" idx="1"/>
          </p:cNvCxnSpPr>
          <p:nvPr/>
        </p:nvCxnSpPr>
        <p:spPr>
          <a:xfrm>
            <a:off x="3841172" y="3960189"/>
            <a:ext cx="450965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83F81C8-1E48-E649-BD25-9235D86364F7}"/>
              </a:ext>
            </a:extLst>
          </p:cNvPr>
          <p:cNvCxnSpPr>
            <a:cxnSpLocks/>
          </p:cNvCxnSpPr>
          <p:nvPr/>
        </p:nvCxnSpPr>
        <p:spPr>
          <a:xfrm>
            <a:off x="2898183" y="3004225"/>
            <a:ext cx="638530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8CC6C-FA92-2348-929F-56C573C268C5}"/>
              </a:ext>
            </a:extLst>
          </p:cNvPr>
          <p:cNvSpPr txBox="1"/>
          <p:nvPr/>
        </p:nvSpPr>
        <p:spPr>
          <a:xfrm>
            <a:off x="1422678" y="18295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8F89C6-CF0D-A94D-9408-C42D5EF5EA99}"/>
              </a:ext>
            </a:extLst>
          </p:cNvPr>
          <p:cNvSpPr txBox="1"/>
          <p:nvPr/>
        </p:nvSpPr>
        <p:spPr>
          <a:xfrm>
            <a:off x="2087393" y="25753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A2D0FB8-7A7E-2E47-8FD2-19293DE00C07}"/>
              </a:ext>
            </a:extLst>
          </p:cNvPr>
          <p:cNvSpPr txBox="1"/>
          <p:nvPr/>
        </p:nvSpPr>
        <p:spPr>
          <a:xfrm>
            <a:off x="2876653" y="3275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2CD7998-E7E9-0A41-AEA8-F4AD9791D2F3}"/>
              </a:ext>
            </a:extLst>
          </p:cNvPr>
          <p:cNvSpPr txBox="1"/>
          <p:nvPr/>
        </p:nvSpPr>
        <p:spPr>
          <a:xfrm>
            <a:off x="3745228" y="42323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5A09450-75EC-024B-B2C7-AE1380601986}"/>
              </a:ext>
            </a:extLst>
          </p:cNvPr>
          <p:cNvSpPr txBox="1"/>
          <p:nvPr/>
        </p:nvSpPr>
        <p:spPr>
          <a:xfrm>
            <a:off x="4646565" y="51408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799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48BE6F6-A2C9-F247-8C7C-E60C918F9524}"/>
              </a:ext>
            </a:extLst>
          </p:cNvPr>
          <p:cNvSpPr/>
          <p:nvPr/>
        </p:nvSpPr>
        <p:spPr>
          <a:xfrm>
            <a:off x="817283" y="2906768"/>
            <a:ext cx="10534929" cy="1914618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71628"/>
              </p:ext>
            </p:extLst>
          </p:nvPr>
        </p:nvGraphicFramePr>
        <p:xfrm>
          <a:off x="1163638" y="3186058"/>
          <a:ext cx="9809739" cy="1430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9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9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2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2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2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специалистов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Google Shape;91;p2">
            <a:extLst>
              <a:ext uri="{FF2B5EF4-FFF2-40B4-BE49-F238E27FC236}">
                <a16:creationId xmlns:a16="http://schemas.microsoft.com/office/drawing/2014/main" xmlns="" id="{6F88B9C6-CCE4-844C-8030-E5C26A545804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РЕЗУЛЬТАТЫ ЗА ВРЕМЯ АПРОБАЦИИ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09024F-E8D7-3344-9CB0-7FD44DED719B}"/>
              </a:ext>
            </a:extLst>
          </p:cNvPr>
          <p:cNvSpPr/>
          <p:nvPr/>
        </p:nvSpPr>
        <p:spPr>
          <a:xfrm>
            <a:off x="702276" y="1845135"/>
            <a:ext cx="9352395" cy="78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8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участников апробации (анкета) 67% положительных отзывов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43 регионов 29- положительный отзыв)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1;p2">
            <a:extLst>
              <a:ext uri="{FF2B5EF4-FFF2-40B4-BE49-F238E27FC236}">
                <a16:creationId xmlns:a16="http://schemas.microsoft.com/office/drawing/2014/main" xmlns="" id="{A29E051A-2DF7-D049-9808-FFAF992584D9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ПЛАНЫ РАЗВИТИЯ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5308085-D50B-5D44-B93A-7FAE31267768}"/>
              </a:ext>
            </a:extLst>
          </p:cNvPr>
          <p:cNvSpPr/>
          <p:nvPr/>
        </p:nvSpPr>
        <p:spPr>
          <a:xfrm>
            <a:off x="1681771" y="4726515"/>
            <a:ext cx="912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Внедрение проекта в систему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регионах, выразивших заинтересованность в проекте и при необходимости доработка.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7A38FC9-6063-3C43-AD0C-216130398F53}"/>
              </a:ext>
            </a:extLst>
          </p:cNvPr>
          <p:cNvSpPr/>
          <p:nvPr/>
        </p:nvSpPr>
        <p:spPr>
          <a:xfrm>
            <a:off x="1725737" y="2285449"/>
            <a:ext cx="908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Получение разрешения от субъекта социального обслуживания и иных органов исполнительной власти на внедрение проекта в систему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0A22DBA-97F8-4BC8-9F32-DE6B397AF80E}"/>
              </a:ext>
            </a:extLst>
          </p:cNvPr>
          <p:cNvSpPr/>
          <p:nvPr/>
        </p:nvSpPr>
        <p:spPr>
          <a:xfrm>
            <a:off x="1725736" y="1443481"/>
            <a:ext cx="936989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5000"/>
              </a:lnSpc>
              <a:buClr>
                <a:srgbClr val="434343"/>
              </a:buClr>
              <a:buSzPts val="22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сайтов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ВПомощь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«Онлайн-куратор» и приложения под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«Онлайн-куратор».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891E171-BF38-4968-9D7D-F80F84A51E29}"/>
              </a:ext>
            </a:extLst>
          </p:cNvPr>
          <p:cNvSpPr/>
          <p:nvPr/>
        </p:nvSpPr>
        <p:spPr>
          <a:xfrm>
            <a:off x="1725736" y="3581586"/>
            <a:ext cx="908329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5000"/>
              </a:lnSpc>
              <a:buClr>
                <a:srgbClr val="434343"/>
              </a:buClr>
              <a:buSzPts val="2200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проекта в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Свердловской области и при необходимости доработка.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D055450-6D41-47D3-A470-A0855494F756}"/>
              </a:ext>
            </a:extLst>
          </p:cNvPr>
          <p:cNvSpPr/>
          <p:nvPr/>
        </p:nvSpPr>
        <p:spPr>
          <a:xfrm>
            <a:off x="1681770" y="5967252"/>
            <a:ext cx="9291605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5000"/>
              </a:lnSpc>
              <a:buClr>
                <a:srgbClr val="434343"/>
              </a:buClr>
              <a:buSzPts val="22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случае успеха – переход к внедрению проекта в системы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в других регионах РФ.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399" y="1405108"/>
            <a:ext cx="10249470" cy="490015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стратегических инициатив «Акселерационная программа предпринимательских инициатив в социальной сфере» – Топ 100 лучших проектов (прошли все этапы акселерационной программы», 22 место среди социальных проектов РФ, 2020 год;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Всероссийский конкурс «Семейная гавань» - участие, 2021 год;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Уполномоченного при Президенте Российской Федерации по правам ребенка «Вектор детства» - участие, 2021 год;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на право получения социально ориентированными некоммерческими организациями субсидии из областного бюджета в целях реализации социального проекта в сфере социальной защиты населения – этап экспертизы проекта.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699650" y="295850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КОМАНДА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9" y="1499824"/>
            <a:ext cx="2052371" cy="22208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646" y="1499824"/>
            <a:ext cx="2052371" cy="22208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5FEE8FF-0502-0F48-BA66-EFBB41F65685}"/>
              </a:ext>
            </a:extLst>
          </p:cNvPr>
          <p:cNvSpPr/>
          <p:nvPr/>
        </p:nvSpPr>
        <p:spPr>
          <a:xfrm>
            <a:off x="4615576" y="3981743"/>
            <a:ext cx="26376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идеи, разработчик проекта: Андреева Виктория Сергеевна, педагог-психолог ГАУ СО СО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ЦСПСиД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«Гнездышко» Кировского района г. Екатеринбурга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3496DD-E0D8-9241-A677-746C09962828}"/>
              </a:ext>
            </a:extLst>
          </p:cNvPr>
          <p:cNvSpPr/>
          <p:nvPr/>
        </p:nvSpPr>
        <p:spPr>
          <a:xfrm>
            <a:off x="904409" y="4089466"/>
            <a:ext cx="2420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идеи, лидер проекта, разработчик проекта: Иванов Кирилл Сергеевич, инженер 2 категории НПО автоматики, программист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5FEE8FF-0502-0F48-BA66-EFBB41F65685}"/>
              </a:ext>
            </a:extLst>
          </p:cNvPr>
          <p:cNvSpPr/>
          <p:nvPr/>
        </p:nvSpPr>
        <p:spPr>
          <a:xfrm>
            <a:off x="8544292" y="4036334"/>
            <a:ext cx="2637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проекта, разработка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приложения Онлайн-куратор: Зайцев Василий Владимирович, доброволец, программист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61D6E3-57BF-4F68-933D-DA4FD7D18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92" y="1499824"/>
            <a:ext cx="2155964" cy="2220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614DCD6-4DDA-E245-81A4-5696B370EAAE}"/>
              </a:ext>
            </a:extLst>
          </p:cNvPr>
          <p:cNvSpPr/>
          <p:nvPr/>
        </p:nvSpPr>
        <p:spPr>
          <a:xfrm>
            <a:off x="2578050" y="3105834"/>
            <a:ext cx="7035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200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0919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1B965D2A-27FE-514A-8721-5E50B6AC95BF}"/>
              </a:ext>
            </a:extLst>
          </p:cNvPr>
          <p:cNvSpPr txBox="1">
            <a:spLocks/>
          </p:cNvSpPr>
          <p:nvPr/>
        </p:nvSpPr>
        <p:spPr>
          <a:xfrm>
            <a:off x="1351682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СТАТИСТИКА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8A6BB49D-2E58-B84B-8D60-9825850020BF}"/>
              </a:ext>
            </a:extLst>
          </p:cNvPr>
          <p:cNvSpPr/>
          <p:nvPr/>
        </p:nvSpPr>
        <p:spPr>
          <a:xfrm>
            <a:off x="817284" y="1936022"/>
            <a:ext cx="3366788" cy="337027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 в России каждый год из организаций выпускаются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тыс.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2E1BF81C-DB27-5F44-91FF-7CDE893DCB5D}"/>
              </a:ext>
            </a:extLst>
          </p:cNvPr>
          <p:cNvSpPr/>
          <p:nvPr/>
        </p:nvSpPr>
        <p:spPr>
          <a:xfrm>
            <a:off x="4488872" y="1936022"/>
            <a:ext cx="3366788" cy="337027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Примерно, в одной организации для детей-сирот работающих в сфере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10 специалистов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7926624D-D1B1-5947-AC0F-C17B201187BF}"/>
              </a:ext>
            </a:extLst>
          </p:cNvPr>
          <p:cNvSpPr/>
          <p:nvPr/>
        </p:nvSpPr>
        <p:spPr>
          <a:xfrm>
            <a:off x="8160460" y="1936022"/>
            <a:ext cx="3366788" cy="337027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85 регионов, в каждом из которых функционируют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154 организаций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B1C802A-E694-264A-B05D-5008FDAE7081}"/>
              </a:ext>
            </a:extLst>
          </p:cNvPr>
          <p:cNvSpPr/>
          <p:nvPr/>
        </p:nvSpPr>
        <p:spPr>
          <a:xfrm>
            <a:off x="836177" y="3127513"/>
            <a:ext cx="8072296" cy="2756541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ОПИСАНИЕ ПРОЕКТА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84F1D5-2B46-4A44-8114-794B88A43068}"/>
              </a:ext>
            </a:extLst>
          </p:cNvPr>
          <p:cNvSpPr/>
          <p:nvPr/>
        </p:nvSpPr>
        <p:spPr>
          <a:xfrm>
            <a:off x="1037230" y="3302759"/>
            <a:ext cx="75110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931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организаций для детей-сирот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специалистам, осуществляющим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постинтернатную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социализацией и адаптацией выпускников к самостоятельной жизни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помощи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приложений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ВПомощь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«Онлайн-куратор»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70C7601-3C6E-5F4A-90A2-C8E2DAF3CDDB}"/>
              </a:ext>
            </a:extLst>
          </p:cNvPr>
          <p:cNvSpPr/>
          <p:nvPr/>
        </p:nvSpPr>
        <p:spPr>
          <a:xfrm>
            <a:off x="1195744" y="1644615"/>
            <a:ext cx="62417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проект </a:t>
            </a:r>
            <a:r>
              <a:rPr lang="ru-RU" sz="2400" dirty="0">
                <a:solidFill>
                  <a:srgbClr val="028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28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 для </a:t>
            </a:r>
            <a:r>
              <a:rPr lang="ru-RU" sz="2800" b="1" dirty="0" err="1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постинтернатной</a:t>
            </a:r>
            <a:r>
              <a:rPr lang="ru-RU" sz="2800" b="1" dirty="0">
                <a:solidFill>
                  <a:srgbClr val="1E8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помощи, </a:t>
            </a:r>
            <a:endParaRPr lang="ru-RU" sz="2400" dirty="0">
              <a:solidFill>
                <a:srgbClr val="1E8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9D4EA4-52CA-44F2-B35E-0A8D5CF9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076" y="2436863"/>
            <a:ext cx="1381300" cy="1381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533E4A2-A5A0-4759-B6C2-AC1FE98E4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076" y="4205654"/>
            <a:ext cx="1417863" cy="1417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3D421811-4B63-7349-AC28-BA23E7D58DA2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ПРОФИЛЬ ЦЕЛЕВОЙ АУДИТОРИИ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019F3FE-FF3F-5146-9A81-7C5234858684}"/>
              </a:ext>
            </a:extLst>
          </p:cNvPr>
          <p:cNvSpPr/>
          <p:nvPr/>
        </p:nvSpPr>
        <p:spPr>
          <a:xfrm>
            <a:off x="1913622" y="2159283"/>
            <a:ext cx="63870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5000"/>
              </a:lnSpc>
              <a:buClr>
                <a:srgbClr val="434343"/>
              </a:buClr>
              <a:buSzPts val="2200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 выпускники  организаций для детей-сирот и замещающих семей (от 16 до 23 лет)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BE23380-D790-694B-9DDF-EC3D04A6DDE0}"/>
              </a:ext>
            </a:extLst>
          </p:cNvPr>
          <p:cNvSpPr/>
          <p:nvPr/>
        </p:nvSpPr>
        <p:spPr>
          <a:xfrm>
            <a:off x="1913622" y="3360525"/>
            <a:ext cx="6723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осуществляющие деятельность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AFA9F9D-A67B-934F-8197-A8EBFA8A82D0}"/>
              </a:ext>
            </a:extLst>
          </p:cNvPr>
          <p:cNvSpPr/>
          <p:nvPr/>
        </p:nvSpPr>
        <p:spPr>
          <a:xfrm>
            <a:off x="1913622" y="4570679"/>
            <a:ext cx="8754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власти, контролирующие жизнедеятельность выпускников и работу специалистов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328B0D-3519-CB42-AE98-CE096ECC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1603190"/>
            <a:ext cx="1465526" cy="14655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D70898-0E89-B649-ACBA-CC6041314D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2836391"/>
            <a:ext cx="1465526" cy="14655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E4698EF-9FA9-9A4B-98F9-B383480221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4045364"/>
            <a:ext cx="1465526" cy="14655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;p2">
            <a:extLst>
              <a:ext uri="{FF2B5EF4-FFF2-40B4-BE49-F238E27FC236}">
                <a16:creationId xmlns:a16="http://schemas.microsoft.com/office/drawing/2014/main" xmlns="" id="{1573E865-F4FF-9C45-8A43-DDD9CAC8E426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ПРОБЛЕМА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621B7F2-1D73-6843-A03E-D2FF3F93626E}"/>
              </a:ext>
            </a:extLst>
          </p:cNvPr>
          <p:cNvSpPr/>
          <p:nvPr/>
        </p:nvSpPr>
        <p:spPr>
          <a:xfrm>
            <a:off x="817284" y="1936021"/>
            <a:ext cx="3366788" cy="3758197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выпуска из учреждения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ребенок-сирота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сталкивается жилищными, бытовыми, психологическими, юридическими проблемами, которые усложняют его социализацию в обществе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4210A82-EFD7-E046-8C49-C4FF3E67B3F1}"/>
              </a:ext>
            </a:extLst>
          </p:cNvPr>
          <p:cNvSpPr/>
          <p:nvPr/>
        </p:nvSpPr>
        <p:spPr>
          <a:xfrm>
            <a:off x="4488872" y="1936022"/>
            <a:ext cx="3366788" cy="3758196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осуществляющие деятельность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испытывают трудности, связанные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организацией процесса сопровождения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(низкая мотивация выпускников, большой документооборот, временные затраты, обращение по типовым вопросам)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66E0AC13-D860-6841-AA67-F606F8891B26}"/>
              </a:ext>
            </a:extLst>
          </p:cNvPr>
          <p:cNvSpPr/>
          <p:nvPr/>
        </p:nvSpPr>
        <p:spPr>
          <a:xfrm>
            <a:off x="8160460" y="1936022"/>
            <a:ext cx="3366788" cy="3758196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исполнительной власти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точных сведений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жизнедеятельности выпускников и о деятельности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BA506F-CF7F-4BC4-9F5A-3B278348F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9" y="3347520"/>
            <a:ext cx="4621638" cy="15675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753D00-1EDF-431B-81C5-23170466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9" y="1977079"/>
            <a:ext cx="3471784" cy="1370441"/>
          </a:xfrm>
          <a:prstGeom prst="rect">
            <a:avLst/>
          </a:prstGeom>
        </p:spPr>
      </p:pic>
      <p:sp>
        <p:nvSpPr>
          <p:cNvPr id="12" name="Google Shape;91;p2">
            <a:extLst>
              <a:ext uri="{FF2B5EF4-FFF2-40B4-BE49-F238E27FC236}">
                <a16:creationId xmlns:a16="http://schemas.microsoft.com/office/drawing/2014/main" xmlns="" id="{9B22A2CF-2759-6D4B-BFE3-FFC38627771F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РЕШЕНИЕ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2EE04BCF-DD4D-0A42-BE71-1322E0ECA18D}"/>
              </a:ext>
            </a:extLst>
          </p:cNvPr>
          <p:cNvSpPr/>
          <p:nvPr/>
        </p:nvSpPr>
        <p:spPr>
          <a:xfrm>
            <a:off x="6096000" y="1977079"/>
            <a:ext cx="5232622" cy="127491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14FF9A41-9E47-7F42-BBD7-FF0AA0ED2614}"/>
              </a:ext>
            </a:extLst>
          </p:cNvPr>
          <p:cNvSpPr/>
          <p:nvPr/>
        </p:nvSpPr>
        <p:spPr>
          <a:xfrm>
            <a:off x="6096000" y="3805059"/>
            <a:ext cx="5235220" cy="1429955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57F6B7-4C87-B446-BD74-09FA613661C9}"/>
              </a:ext>
            </a:extLst>
          </p:cNvPr>
          <p:cNvSpPr/>
          <p:nvPr/>
        </p:nvSpPr>
        <p:spPr>
          <a:xfrm>
            <a:off x="6242233" y="1928550"/>
            <a:ext cx="4937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для выпускников, позволяет решать проблемы в социализации через алгоритмы действий или через обращение к специалистам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1BD57F6-546C-E443-A6C3-682CBBD51884}"/>
              </a:ext>
            </a:extLst>
          </p:cNvPr>
          <p:cNvSpPr/>
          <p:nvPr/>
        </p:nvSpPr>
        <p:spPr>
          <a:xfrm>
            <a:off x="6242233" y="3911575"/>
            <a:ext cx="5183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позволяет оказывать помощь выпускникам онлайн, а также получать актуальную информацию о жизнедеятельности выпускников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0D6F7CD4-AD4A-9A4B-9387-3339EB9EC9A8}"/>
              </a:ext>
            </a:extLst>
          </p:cNvPr>
          <p:cNvSpPr/>
          <p:nvPr/>
        </p:nvSpPr>
        <p:spPr>
          <a:xfrm>
            <a:off x="1163638" y="1986019"/>
            <a:ext cx="1441591" cy="1453023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1470" y="1986019"/>
            <a:ext cx="595248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скачивает себе на телефон приложение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ВПомощь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интерфейсом приложения;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вопросы самостоятельно через алгоритмы действий, через онлайн обращение к специалистам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принципу «здесь и сейчас».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endParaRPr lang="ru-RU" sz="11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1470" y="4124225"/>
            <a:ext cx="59524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скачивает себе на телефон приложение «Онлайн-куратор»;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выпускнику;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текущую ситуацию жизнедеятельности выпускника.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endParaRPr lang="ru-RU" sz="1100" dirty="0">
              <a:latin typeface="+mn-lt"/>
            </a:endParaRPr>
          </a:p>
        </p:txBody>
      </p:sp>
      <p:sp>
        <p:nvSpPr>
          <p:cNvPr id="16" name="Google Shape;91;p2">
            <a:extLst>
              <a:ext uri="{FF2B5EF4-FFF2-40B4-BE49-F238E27FC236}">
                <a16:creationId xmlns:a16="http://schemas.microsoft.com/office/drawing/2014/main" xmlns="" id="{39C41018-086F-A24B-9005-00A77FC537A8}"/>
              </a:ext>
            </a:extLst>
          </p:cNvPr>
          <p:cNvSpPr txBox="1">
            <a:spLocks/>
          </p:cNvSpPr>
          <p:nvPr/>
        </p:nvSpPr>
        <p:spPr>
          <a:xfrm>
            <a:off x="825106" y="247468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 ЭТО РАБОТАЕТ </a:t>
            </a:r>
          </a:p>
        </p:txBody>
      </p:sp>
      <p:pic>
        <p:nvPicPr>
          <p:cNvPr id="5" name="Рисунок 4" descr="Изображение выглядит как чемод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B6875A5-1154-0241-BBC4-EDE7D3008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44" y="2172436"/>
            <a:ext cx="1078177" cy="10801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4FACCE2-85B9-4844-AA2F-6ECF942E2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5153" r="72669" b="2689"/>
          <a:stretch/>
        </p:blipFill>
        <p:spPr>
          <a:xfrm>
            <a:off x="3609135" y="3976829"/>
            <a:ext cx="1657320" cy="16650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E7B642-F96A-364E-AFC3-A66E5AB3A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9924" r="63925" b="6816"/>
          <a:stretch/>
        </p:blipFill>
        <p:spPr>
          <a:xfrm>
            <a:off x="3652319" y="1913609"/>
            <a:ext cx="1662946" cy="1670701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8D49487-BDCC-B449-96F2-16EA1B405475}"/>
              </a:ext>
            </a:extLst>
          </p:cNvPr>
          <p:cNvCxnSpPr/>
          <p:nvPr/>
        </p:nvCxnSpPr>
        <p:spPr>
          <a:xfrm>
            <a:off x="2803192" y="2665217"/>
            <a:ext cx="65116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A09D3CDE-F0A6-454B-84CF-7349DA491547}"/>
              </a:ext>
            </a:extLst>
          </p:cNvPr>
          <p:cNvCxnSpPr/>
          <p:nvPr/>
        </p:nvCxnSpPr>
        <p:spPr>
          <a:xfrm>
            <a:off x="2803192" y="4809354"/>
            <a:ext cx="65116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5FB9745D-E162-2747-B457-4AF8CCAC4C98}"/>
              </a:ext>
            </a:extLst>
          </p:cNvPr>
          <p:cNvCxnSpPr>
            <a:cxnSpLocks/>
          </p:cNvCxnSpPr>
          <p:nvPr/>
        </p:nvCxnSpPr>
        <p:spPr>
          <a:xfrm>
            <a:off x="4480979" y="3584516"/>
            <a:ext cx="0" cy="3599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8311EB34-D4D8-B14B-B764-1819E8E9AA28}"/>
              </a:ext>
            </a:extLst>
          </p:cNvPr>
          <p:cNvSpPr/>
          <p:nvPr/>
        </p:nvSpPr>
        <p:spPr>
          <a:xfrm>
            <a:off x="1163638" y="4082843"/>
            <a:ext cx="1441591" cy="1453023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F6A3E4E-0889-414E-8E55-088DE8CB9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587" y="4297870"/>
            <a:ext cx="869689" cy="1022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68141"/>
            <a:ext cx="10159110" cy="122393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приложения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омощь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5511" y="1164303"/>
            <a:ext cx="2769906" cy="569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42" y="1164302"/>
            <a:ext cx="2765587" cy="568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654" y="1164302"/>
            <a:ext cx="2842522" cy="584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566" y="1199019"/>
            <a:ext cx="2808744" cy="577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13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приложения «Онлайн-куратор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149" y="1240075"/>
            <a:ext cx="2672183" cy="549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85" y="1330215"/>
            <a:ext cx="2628330" cy="540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867" y="1269874"/>
            <a:ext cx="2687041" cy="552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26309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765</TotalTime>
  <Words>616</Words>
  <Application>Microsoft Office PowerPoint</Application>
  <PresentationFormat>Широкоэкранный</PresentationFormat>
  <Paragraphs>78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PT Sans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ОПИСАНИЕ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Интерфейс приложения «Впомощь»</vt:lpstr>
      <vt:lpstr>Интерфейс приложения «Онлайн-куратор»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конкурсах</vt:lpstr>
      <vt:lpstr>КОМАНДА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Демо-день Акселератора АСИ в Республике Крым и г. Севастополь</dc:title>
  <dc:creator>emz.metall@gmail.com</dc:creator>
  <cp:lastModifiedBy>Пользователь</cp:lastModifiedBy>
  <cp:revision>57</cp:revision>
  <dcterms:created xsi:type="dcterms:W3CDTF">2019-02-20T19:21:15Z</dcterms:created>
  <dcterms:modified xsi:type="dcterms:W3CDTF">2021-11-15T05:14:29Z</dcterms:modified>
</cp:coreProperties>
</file>