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68" r:id="rId4"/>
    <p:sldId id="269" r:id="rId5"/>
    <p:sldId id="271" r:id="rId6"/>
    <p:sldId id="270" r:id="rId7"/>
    <p:sldId id="272" r:id="rId8"/>
    <p:sldId id="256" r:id="rId9"/>
    <p:sldId id="26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2362"/>
            <a:ext cx="6858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7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9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058"/>
          <p:cNvSpPr>
            <a:spLocks noGrp="1" noChangeArrowheads="1"/>
          </p:cNvSpPr>
          <p:nvPr userDrawn="1"/>
        </p:nvSpPr>
        <p:spPr bwMode="auto">
          <a:xfrm>
            <a:off x="6165742" y="1"/>
            <a:ext cx="2978254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2"/>
          <p:cNvSpPr>
            <a:spLocks noGrp="1" noChangeArrowheads="1"/>
          </p:cNvSpPr>
          <p:nvPr userDrawn="1"/>
        </p:nvSpPr>
        <p:spPr bwMode="auto">
          <a:xfrm>
            <a:off x="6300191" y="3356809"/>
            <a:ext cx="142875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6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661044" y="2597939"/>
            <a:ext cx="223116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6" y="2569090"/>
            <a:ext cx="5537438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8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9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611559" y="1535113"/>
            <a:ext cx="388582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 bwMode="auto">
          <a:xfrm>
            <a:off x="611559" y="2174874"/>
            <a:ext cx="3885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535113"/>
            <a:ext cx="388740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2" y="2174874"/>
            <a:ext cx="38874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7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59" y="4800603"/>
            <a:ext cx="7920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59" y="612778"/>
            <a:ext cx="792087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59" y="5367337"/>
            <a:ext cx="792087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7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4589463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365125"/>
            <a:ext cx="78867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681162"/>
            <a:ext cx="3868339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2505074"/>
            <a:ext cx="3868339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2"/>
            <a:ext cx="3887390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0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0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98742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0" y="2057399"/>
            <a:ext cx="294917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9" y="36512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9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9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hape 1100"/>
          <p:cNvSpPr>
            <a:spLocks noGrp="1" noChangeArrowheads="1"/>
          </p:cNvSpPr>
          <p:nvPr userDrawn="1"/>
        </p:nvSpPr>
        <p:spPr bwMode="auto">
          <a:xfrm>
            <a:off x="2751" y="270"/>
            <a:ext cx="9138495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" name="Shape 1103"/>
          <p:cNvSpPr>
            <a:spLocks noGrp="1" noChangeArrowheads="1"/>
          </p:cNvSpPr>
          <p:nvPr userDrawn="1"/>
        </p:nvSpPr>
        <p:spPr bwMode="auto">
          <a:xfrm>
            <a:off x="137373" y="101751"/>
            <a:ext cx="5842210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104"/>
          <p:cNvSpPr>
            <a:spLocks noGrp="1" noChangeArrowheads="1"/>
          </p:cNvSpPr>
          <p:nvPr userDrawn="1"/>
        </p:nvSpPr>
        <p:spPr bwMode="auto">
          <a:xfrm>
            <a:off x="183728" y="130323"/>
            <a:ext cx="5707802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" name="Shape 1105"/>
          <p:cNvSpPr>
            <a:spLocks noGrp="1" noChangeArrowheads="1"/>
          </p:cNvSpPr>
          <p:nvPr userDrawn="1"/>
        </p:nvSpPr>
        <p:spPr bwMode="auto">
          <a:xfrm>
            <a:off x="229869" y="159054"/>
            <a:ext cx="557381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6"/>
          <p:cNvSpPr>
            <a:spLocks noGrp="1" noChangeArrowheads="1"/>
          </p:cNvSpPr>
          <p:nvPr userDrawn="1"/>
        </p:nvSpPr>
        <p:spPr bwMode="auto">
          <a:xfrm>
            <a:off x="276015" y="187787"/>
            <a:ext cx="5439620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7"/>
          <p:cNvSpPr>
            <a:spLocks noGrp="1" noChangeArrowheads="1"/>
          </p:cNvSpPr>
          <p:nvPr userDrawn="1"/>
        </p:nvSpPr>
        <p:spPr bwMode="auto">
          <a:xfrm>
            <a:off x="322155" y="216360"/>
            <a:ext cx="5305635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8"/>
          <p:cNvSpPr>
            <a:spLocks noGrp="1" noChangeArrowheads="1"/>
          </p:cNvSpPr>
          <p:nvPr userDrawn="1"/>
        </p:nvSpPr>
        <p:spPr bwMode="auto">
          <a:xfrm>
            <a:off x="368510" y="245090"/>
            <a:ext cx="5171227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9"/>
          <p:cNvSpPr>
            <a:spLocks noGrp="1" noChangeArrowheads="1"/>
          </p:cNvSpPr>
          <p:nvPr userDrawn="1"/>
        </p:nvSpPr>
        <p:spPr bwMode="auto">
          <a:xfrm>
            <a:off x="414657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10"/>
          <p:cNvSpPr>
            <a:spLocks noGrp="1" noChangeArrowheads="1"/>
          </p:cNvSpPr>
          <p:nvPr userDrawn="1"/>
        </p:nvSpPr>
        <p:spPr bwMode="auto">
          <a:xfrm>
            <a:off x="460797" y="302395"/>
            <a:ext cx="4903045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11"/>
          <p:cNvSpPr>
            <a:spLocks noGrp="1" noChangeArrowheads="1"/>
          </p:cNvSpPr>
          <p:nvPr userDrawn="1"/>
        </p:nvSpPr>
        <p:spPr bwMode="auto">
          <a:xfrm>
            <a:off x="507152" y="331128"/>
            <a:ext cx="4768637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12"/>
          <p:cNvSpPr>
            <a:spLocks noGrp="1" noChangeArrowheads="1"/>
          </p:cNvSpPr>
          <p:nvPr userDrawn="1"/>
        </p:nvSpPr>
        <p:spPr bwMode="auto">
          <a:xfrm>
            <a:off x="553298" y="359857"/>
            <a:ext cx="4634440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3"/>
          <p:cNvSpPr>
            <a:spLocks noGrp="1" noChangeArrowheads="1"/>
          </p:cNvSpPr>
          <p:nvPr userDrawn="1"/>
        </p:nvSpPr>
        <p:spPr bwMode="auto">
          <a:xfrm>
            <a:off x="599439" y="388590"/>
            <a:ext cx="4500455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4"/>
          <p:cNvSpPr>
            <a:spLocks noGrp="1" noChangeArrowheads="1"/>
          </p:cNvSpPr>
          <p:nvPr userDrawn="1"/>
        </p:nvSpPr>
        <p:spPr bwMode="auto">
          <a:xfrm>
            <a:off x="645582" y="417163"/>
            <a:ext cx="4366260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5"/>
          <p:cNvSpPr>
            <a:spLocks noGrp="1" noChangeArrowheads="1"/>
          </p:cNvSpPr>
          <p:nvPr userDrawn="1"/>
        </p:nvSpPr>
        <p:spPr bwMode="auto">
          <a:xfrm>
            <a:off x="691940" y="445894"/>
            <a:ext cx="4232062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6"/>
          <p:cNvSpPr>
            <a:spLocks noGrp="1" noChangeArrowheads="1"/>
          </p:cNvSpPr>
          <p:nvPr userDrawn="1"/>
        </p:nvSpPr>
        <p:spPr bwMode="auto">
          <a:xfrm>
            <a:off x="738081" y="474624"/>
            <a:ext cx="4097865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7"/>
          <p:cNvSpPr>
            <a:spLocks noGrp="1" noChangeArrowheads="1"/>
          </p:cNvSpPr>
          <p:nvPr userDrawn="1"/>
        </p:nvSpPr>
        <p:spPr bwMode="auto">
          <a:xfrm>
            <a:off x="784224" y="503197"/>
            <a:ext cx="3963669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8"/>
          <p:cNvSpPr>
            <a:spLocks noGrp="1" noChangeArrowheads="1"/>
          </p:cNvSpPr>
          <p:nvPr userDrawn="1"/>
        </p:nvSpPr>
        <p:spPr bwMode="auto">
          <a:xfrm>
            <a:off x="830583" y="531930"/>
            <a:ext cx="382947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9"/>
          <p:cNvSpPr>
            <a:spLocks noGrp="1" noChangeArrowheads="1"/>
          </p:cNvSpPr>
          <p:nvPr userDrawn="1"/>
        </p:nvSpPr>
        <p:spPr bwMode="auto">
          <a:xfrm>
            <a:off x="876722" y="560659"/>
            <a:ext cx="369527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20"/>
          <p:cNvSpPr>
            <a:spLocks noGrp="1" noChangeArrowheads="1"/>
          </p:cNvSpPr>
          <p:nvPr userDrawn="1"/>
        </p:nvSpPr>
        <p:spPr bwMode="auto">
          <a:xfrm>
            <a:off x="1517440" y="5083093"/>
            <a:ext cx="886458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21"/>
          <p:cNvSpPr>
            <a:spLocks noGrp="1" noChangeArrowheads="1"/>
          </p:cNvSpPr>
          <p:nvPr userDrawn="1"/>
        </p:nvSpPr>
        <p:spPr bwMode="auto">
          <a:xfrm>
            <a:off x="2138256" y="4515765"/>
            <a:ext cx="140186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24"/>
          <p:cNvSpPr>
            <a:spLocks noGrp="1" noChangeArrowheads="1"/>
          </p:cNvSpPr>
          <p:nvPr userDrawn="1"/>
        </p:nvSpPr>
        <p:spPr bwMode="auto">
          <a:xfrm>
            <a:off x="2278379" y="4457826"/>
            <a:ext cx="626955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5"/>
          <p:cNvSpPr>
            <a:spLocks noGrp="1" noChangeArrowheads="1"/>
          </p:cNvSpPr>
          <p:nvPr userDrawn="1"/>
        </p:nvSpPr>
        <p:spPr bwMode="auto">
          <a:xfrm>
            <a:off x="761999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38"/>
          <p:cNvSpPr>
            <a:spLocks noGrp="1" noChangeArrowheads="1"/>
          </p:cNvSpPr>
          <p:nvPr userDrawn="1"/>
        </p:nvSpPr>
        <p:spPr bwMode="auto">
          <a:xfrm>
            <a:off x="1733553" y="4372901"/>
            <a:ext cx="597322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7" name="Shape 1139"/>
          <p:cNvSpPr>
            <a:spLocks noGrp="1" noChangeArrowheads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8" name="Shape 1140"/>
          <p:cNvSpPr>
            <a:spLocks noGrp="1" noChangeArrowheads="1"/>
          </p:cNvSpPr>
          <p:nvPr userDrawn="1"/>
        </p:nvSpPr>
        <p:spPr bwMode="auto">
          <a:xfrm>
            <a:off x="1129875" y="5387076"/>
            <a:ext cx="564937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41"/>
          <p:cNvSpPr>
            <a:spLocks noGrp="1" noChangeArrowheads="1"/>
          </p:cNvSpPr>
          <p:nvPr userDrawn="1"/>
        </p:nvSpPr>
        <p:spPr bwMode="auto">
          <a:xfrm>
            <a:off x="1777575" y="5855034"/>
            <a:ext cx="670135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42"/>
          <p:cNvSpPr>
            <a:spLocks noGrp="1" noChangeArrowheads="1"/>
          </p:cNvSpPr>
          <p:nvPr userDrawn="1"/>
        </p:nvSpPr>
        <p:spPr bwMode="auto">
          <a:xfrm>
            <a:off x="1681482" y="6244482"/>
            <a:ext cx="516254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1" name="Shape 1143"/>
          <p:cNvSpPr>
            <a:spLocks noGrp="1" noChangeArrowheads="1"/>
          </p:cNvSpPr>
          <p:nvPr userDrawn="1"/>
        </p:nvSpPr>
        <p:spPr bwMode="auto">
          <a:xfrm>
            <a:off x="2697690" y="5964721"/>
            <a:ext cx="54482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2" name="Shape 1144"/>
          <p:cNvSpPr>
            <a:spLocks noGrp="1" noChangeArrowheads="1"/>
          </p:cNvSpPr>
          <p:nvPr userDrawn="1"/>
        </p:nvSpPr>
        <p:spPr bwMode="auto">
          <a:xfrm>
            <a:off x="2278382" y="5578670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3" name="Shape 1147"/>
          <p:cNvSpPr>
            <a:spLocks noGrp="1" noChangeArrowheads="1"/>
          </p:cNvSpPr>
          <p:nvPr userDrawn="1"/>
        </p:nvSpPr>
        <p:spPr bwMode="auto">
          <a:xfrm>
            <a:off x="1957284" y="36827"/>
            <a:ext cx="564302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4" name="Shape 1148"/>
          <p:cNvSpPr>
            <a:spLocks noGrp="1" noChangeArrowheads="1"/>
          </p:cNvSpPr>
          <p:nvPr userDrawn="1"/>
        </p:nvSpPr>
        <p:spPr bwMode="auto">
          <a:xfrm>
            <a:off x="1704130" y="35715"/>
            <a:ext cx="561550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5" name="Текст 2"/>
          <p:cNvSpPr>
            <a:spLocks noGrp="1"/>
          </p:cNvSpPr>
          <p:nvPr>
            <p:ph type="body" idx="1"/>
          </p:nvPr>
        </p:nvSpPr>
        <p:spPr bwMode="auto">
          <a:xfrm>
            <a:off x="599439" y="1600203"/>
            <a:ext cx="79329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3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11559" y="635635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pPr>
                <a:defRPr/>
              </a:pPr>
              <a:t>16.11.2021</a:t>
            </a:fld>
            <a:endParaRPr lang="ru-RU"/>
          </a:p>
        </p:txBody>
      </p:sp>
      <p:sp>
        <p:nvSpPr>
          <p:cNvPr id="3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3"/>
            <a:ext cx="289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71" y="274638"/>
            <a:ext cx="7941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6356353"/>
            <a:ext cx="208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164-razlichiya-vospriyatij-tsveta-u-muzhchin-i-zhenshhin.html" TargetMode="External"/><Relationship Id="rId2" Type="http://schemas.openxmlformats.org/officeDocument/2006/relationships/hyperlink" Target="https://psychologist.tips/16-vidy-vospriyatiya-v-psihologii-i-ih-kratkie-harakteristiki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sychologist.tips/802-temperament-cheloveka-sut-vidy-i-ih-harakteristika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psychologist.tips/1740-samootsenka-chto-eto-takoe-ponyatie-struktura-vidy-i-urovni-korrektsiya-samootsenki.html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psychologist.tips/749-zachem-cheloveku-obshhenie-ili-funktsii-obshheniya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psychologist.tips/841-kak-prostit-obidu-sovety-psihologa-po-osvobozhdeniyu-i-izbavleniyu-ot-proshlogo.html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241-vidy-konfliktov-v-psihologii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195-vidy-myshleniya-v-psihologii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hyperlink" Target="https://psychologist.tips/1086-emotsii-i-chuvstva-v-psihologii-sushhnost-vidy-funktsii-chem-otlichayutsya-emotsii-ot-chuvstv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ist.tips/254-sposobnosti-v-psihologii-i-ih-vidy.html" TargetMode="External"/><Relationship Id="rId2" Type="http://schemas.openxmlformats.org/officeDocument/2006/relationships/hyperlink" Target="https://psychologist.tips/1232-chto-takoe-intellekt-i-mozhno-li-ego-razvit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hyperlink" Target="https://psychologist.tips/279-odarennost-talant-genialnost-s-tochki-zreniya-psihologi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Инструменты используемые для  </a:t>
            </a:r>
            <a:r>
              <a:rPr lang="ru-RU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культуры семейных отношений у молодых людей </a:t>
            </a:r>
            <a:br>
              <a:rPr lang="ru-RU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клубе выпускников.  </a:t>
            </a:r>
            <a:endParaRPr lang="ru-RU" sz="2800" b="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23528" y="1268760"/>
            <a:ext cx="8568951" cy="5256584"/>
          </a:xfrm>
        </p:spPr>
        <p:txBody>
          <a:bodyPr>
            <a:normAutofit fontScale="40000" lnSpcReduction="2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endParaRPr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Сама тема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sz="4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культуры семейных отношений у молодых 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людей»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затрагивает разные аспекты, </a:t>
            </a: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реди них,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волнующих молодых девушек и ребят больше всего, на первом месте выступает проблема взаимоотношений с лицами противоположного пола. Неуверенность в себе, непонимание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межполовых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отличий и в результате этого неумения построить долговременные отношения, а часто даже познакомиться, может привести к закомплексованности. В результате наступает реакция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гиперкомпенсации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приводит к безответственному, неконтролируемому поведению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…готовы ли они с нами говорить об этом?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форме лекций, занятий и даже тренингов……..НЕТ!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Клубные встречи помогают в легкой форме, с юмором обсудить важные вопросы!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Например, вопрос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межполовых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различий.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своей деятельности мы используем различные методы и приемы для раскрытия этой темы, например: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sz="3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3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3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sz="12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sz="12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579532" y="187452"/>
            <a:ext cx="4032546" cy="432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 bwMode="auto">
          <a:xfrm>
            <a:off x="454906" y="328049"/>
            <a:ext cx="3498434" cy="5983375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2000" b="1" i="1">
                <a:latin typeface="Times New Roman"/>
                <a:ea typeface="Times New Roman"/>
                <a:cs typeface="Times New Roman"/>
              </a:rPr>
              <a:t>Восприятие</a:t>
            </a:r>
            <a:endParaRPr sz="2000" i="1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У мужчин из всех типов </a:t>
            </a:r>
            <a:r>
              <a:rPr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https://psychologist.tips/16-vidy-vospriyatiya-v-psihologii-i-ih-kratkie-harakteristiki.html"/>
              </a:rPr>
              <a:t>восприятия</a:t>
            </a:r>
            <a:r>
              <a:rPr sz="2000">
                <a:latin typeface="Times New Roman"/>
                <a:ea typeface="Times New Roman"/>
                <a:cs typeface="Times New Roman"/>
              </a:rPr>
              <a:t> лучше развито зрительное. Женщины же лучше воспринимают на слух. Да-да, мужчины и правда любят глазами, а женщины – ушами.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2000">
                <a:latin typeface="Times New Roman"/>
                <a:ea typeface="Times New Roman"/>
                <a:cs typeface="Times New Roman"/>
              </a:rPr>
              <a:t>Что касается </a:t>
            </a:r>
            <a:r>
              <a:rPr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3" tooltip="https://psychologist.tips/164-razlichiya-vospriyatij-tsveta-u-muzhchin-i-zhenshhin.html"/>
              </a:rPr>
              <a:t>восприятия цвета</a:t>
            </a:r>
            <a:r>
              <a:rPr sz="2000">
                <a:latin typeface="Times New Roman"/>
                <a:ea typeface="Times New Roman"/>
                <a:cs typeface="Times New Roman"/>
              </a:rPr>
              <a:t>, то оно развивается у женщин раньше. Кроме этого, женщины могут видеть больше оттенков. Восприятие женщин в целом подвижнее, чем мужское.</a:t>
            </a:r>
            <a:endParaRPr sz="2000">
              <a:latin typeface="Arial"/>
              <a:ea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00513" y="302663"/>
            <a:ext cx="4513247" cy="6555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72948" y="267055"/>
            <a:ext cx="3971620" cy="360525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Адаптация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Способность к адаптации напрямую связана с характеристиками нервной системы. Известно, что все люди отличаются по </a:t>
            </a:r>
            <a:r>
              <a:rPr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https://psychologist.tips/802-temperament-cheloveka-sut-vidy-i-ih-harakteristika.html"/>
              </a:rPr>
              <a:t>темпераменту</a:t>
            </a:r>
            <a:r>
              <a:rPr sz="1600">
                <a:latin typeface="Times New Roman"/>
                <a:ea typeface="Times New Roman"/>
                <a:cs typeface="Times New Roman"/>
              </a:rPr>
              <a:t> (типу нервной системы), но также известно, что у женщин психика более гибкая и менее устойчивая (переходы от одного эмоционального состояния к другому происходят за считанные секунды), чем у мужчин. Именно этот факт и позволяет говорить о лучших способностях к адаптации у женщин.</a:t>
            </a:r>
          </a:p>
          <a:p>
            <a:pPr marL="0" marR="0" indent="0" algn="ctr">
              <a:spcBef>
                <a:spcPts val="0"/>
              </a:spcBef>
              <a:spcAft>
                <a:spcPts val="1199"/>
              </a:spcAft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При встрече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04396" y="303814"/>
            <a:ext cx="4114346" cy="3194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7397" y="4442262"/>
            <a:ext cx="4202721" cy="20692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689439" y="3366594"/>
            <a:ext cx="4294460" cy="331544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8"/>
              </a:spcAft>
              <a:defRPr/>
            </a:pPr>
            <a:endParaRPr b="1">
              <a:latin typeface="Times New Roman"/>
              <a:ea typeface="Times New Roman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598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Интуиция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600">
                <a:latin typeface="Times New Roman"/>
                <a:ea typeface="Times New Roman"/>
                <a:cs typeface="Times New Roman"/>
              </a:rPr>
              <a:t>Мы привыкли говорить о наличии женской интуиции, но так ли это? На самом деле это не что иное, как наблюдательность к мелочам и деталям, свойственная женскому мышлению. Заметив сразу несколько акцентов, мозг сам составит полную картину и выдаст женщине как «озарение» итог ситуации. Мужчины могут точно так же предугадывать результат, но за счет логики и больших временных затрат.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41261" y="275957"/>
            <a:ext cx="3872313" cy="627581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2400" b="1">
                <a:latin typeface="Times New Roman"/>
                <a:ea typeface="Times New Roman"/>
                <a:cs typeface="Times New Roman"/>
              </a:rPr>
              <a:t>Оценка и самооценка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Женщины чаще страдают от заниженной </a:t>
            </a:r>
            <a:r>
              <a:rPr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https://psychologist.tips/1740-samootsenka-chto-eto-takoe-ponyatie-struktura-vidy-i-urovni-korrektsiya-samootsenki.html"/>
              </a:rPr>
              <a:t>самооценки</a:t>
            </a:r>
            <a:r>
              <a:rPr sz="1400">
                <a:latin typeface="Times New Roman"/>
                <a:ea typeface="Times New Roman"/>
                <a:cs typeface="Times New Roman"/>
              </a:rPr>
              <a:t> и неудовлетворенности собой. Что касается оценки других людей, то женщины адекватнее оценивают мужчин, чем женщин. Это вполне понятно. Ведь каждая женщина – потенциальная соперница. Уж если между двумя женщина возник конфликт, то битва будет не на жизнь, а насмерть. Давно доказано, что в борьбе женщины гораздо циничнее, жестче, агрессивнее и расчетливее мужчин.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Мужчины терпимее и снисходительнее относятся к женским недостаткам, возможно, потому что всегда считают себя чуть лучше и сильнее. Женщины в целом больше склонны к суждениям, обсуждениям и осуждениям.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Интересны и еще две закономерности: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Мужчины оценивают деловые качества женщин ниже, чем те ожидают. Женщины оценивают физическую силу ниже, чем этого ожидают мужчины.</a:t>
            </a:r>
          </a:p>
          <a:p>
            <a:pPr algn="just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Зато в плане внешности женщины более снисходительны к мужчинам, чего нельзя сказать о восприятии женской внешности мужчинами.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29298" y="890186"/>
            <a:ext cx="4709088" cy="507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39181" y="204742"/>
            <a:ext cx="3758227" cy="58841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1800" b="1">
                <a:latin typeface="Times New Roman"/>
                <a:ea typeface="Times New Roman"/>
                <a:cs typeface="Times New Roman"/>
              </a:rPr>
              <a:t>Общение</a:t>
            </a:r>
            <a:endParaRPr sz="18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500">
                <a:latin typeface="Times New Roman"/>
                <a:ea typeface="Times New Roman"/>
                <a:cs typeface="Times New Roman"/>
              </a:rPr>
              <a:t>Мужчины обращают внимание на аргументы. В </a:t>
            </a:r>
            <a:r>
              <a:rPr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https://psychologist.tips/749-zachem-cheloveku-obshhenie-ili-funktsii-obshheniya.html"/>
              </a:rPr>
              <a:t>общении</a:t>
            </a:r>
            <a:r>
              <a:rPr sz="1500">
                <a:latin typeface="Times New Roman"/>
                <a:ea typeface="Times New Roman"/>
                <a:cs typeface="Times New Roman"/>
              </a:rPr>
              <a:t> они немногословны и малоэмоциональны. Женщинам же свойственно отвлекаться от сути разговора, вместо аргументов использовать эмоции или интонации.</a:t>
            </a:r>
          </a:p>
          <a:p>
            <a:pPr algn="just">
              <a:defRPr/>
            </a:pPr>
            <a:r>
              <a:rPr sz="1500">
                <a:latin typeface="Times New Roman"/>
                <a:ea typeface="Times New Roman"/>
                <a:cs typeface="Times New Roman"/>
              </a:rPr>
              <a:t>Мужчины склонны к дискуссиям, рассмотрению разных позиций. Они не воспринимают любое разногласие мнений как ссору. У женщин – наоборот. Из-за этого и психологической особенности мужчин к слабому распознаванию интонаций часто возникают женские обиды.</a:t>
            </a:r>
          </a:p>
          <a:p>
            <a:pPr algn="just">
              <a:defRPr/>
            </a:pPr>
            <a:endParaRPr sz="15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77583" y="2510994"/>
            <a:ext cx="4009472" cy="4076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5887" y="4288878"/>
            <a:ext cx="3729882" cy="22183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4718901" y="204742"/>
            <a:ext cx="4068154" cy="42628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8"/>
              </a:spcAft>
              <a:defRPr/>
            </a:pPr>
            <a:r>
              <a:rPr b="1">
                <a:latin typeface="Times New Roman"/>
                <a:ea typeface="Times New Roman"/>
                <a:cs typeface="Times New Roman"/>
              </a:rPr>
              <a:t>Обидчивость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500">
                <a:latin typeface="Times New Roman"/>
                <a:ea typeface="Times New Roman"/>
                <a:cs typeface="Times New Roman"/>
              </a:rPr>
              <a:t>Мужчины никогда не возвращаются к проработанным вопросам и решенным спорам (</a:t>
            </a:r>
            <a:r>
              <a:rPr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5" tooltip="https://psychologist.tips/841-kak-prostit-obidu-sovety-psihologa-po-osvobozhdeniyu-i-izbavleniyu-ot-proshlogo.html"/>
              </a:rPr>
              <a:t>обидам</a:t>
            </a:r>
            <a:r>
              <a:rPr sz="1500">
                <a:latin typeface="Times New Roman"/>
                <a:ea typeface="Times New Roman"/>
                <a:cs typeface="Times New Roman"/>
              </a:rPr>
              <a:t>). Они действительно прощают и забывают. А вот женщины склонны к запоминанию и накоплению обид, ссор, противоречий. Они вроде бы прощают, но помнят.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19298" y="160233"/>
            <a:ext cx="3996939" cy="4513247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Многозадачность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Нельзя судить об этом однозначно. Так, с одной стороны, мужчины не могут совмещать два разных дела, если одно требует эмоциональных затрат, а другое аналитических. Но с другой стороны, способность к многозадачности – обязательное требование к современному специалисту.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Тем не менее, психология отмечает, что женщинам проще выполнять сразу несколько дел. Другой вопрос, что одинаково качественно и углубленно их изучить вряд ли получится. Да и чаще речь идет о бытовых делах, которые доведены, как правило, до автоматизма. Женщины не столько склонны к многозадачности, сколько им приходится чаще совмещать несколько дел и сфер, например, семью и работу.</a:t>
            </a:r>
          </a:p>
          <a:p>
            <a:pPr algn="just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В заключение хочу оговориться, что в статье речь шла о среднестатистическом мужчине и женщине. Конечно, возможны уникальные исключения, подтверждающие </a:t>
            </a:r>
            <a:r>
              <a:rPr sz="1500">
                <a:latin typeface="Times New Roman"/>
                <a:ea typeface="Times New Roman"/>
                <a:cs typeface="Times New Roman"/>
              </a:rPr>
              <a:t>правила.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63410" y="186939"/>
            <a:ext cx="5536962" cy="6671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0981" y="5545864"/>
            <a:ext cx="3373808" cy="1130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1960" y="648685"/>
            <a:ext cx="7743168" cy="56575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20080"/>
          </a:xfrm>
        </p:spPr>
        <p:txBody>
          <a:bodyPr>
            <a:noAutofit/>
          </a:bodyPr>
          <a:lstStyle/>
          <a:p>
            <a:pPr marL="0" indent="0"/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 bwMode="auto">
          <a:xfrm>
            <a:off x="251520" y="1052736"/>
            <a:ext cx="8568952" cy="5400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Ведущий предлагает участникам разбиться на две группы - ребят и девушек. После этого он дает следующую инструкцию: Представьте, что возможны межпланетные перелеты и МАРС заселён только мужчинами а ВЕНЕРА только женщинами. Пополнение населения происходит за счет того, что один раз на год в эту страну прилетает корабль с младенцами того же пола. Вы имеете возможность наблюдать государственный строй, привычки и быт жителей страны, систему воспитания детей и тому подобное.</a:t>
            </a:r>
          </a:p>
          <a:p>
            <a:pPr marL="0" indent="0">
              <a:buNone/>
            </a:pP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"Опишите эту страну.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они проводят свободное время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решают конфликты?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черты характера присущи жителям этой страны?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вам понравилось, а что нет, что вас удивило?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Хотели ли бы вы жить в этой стране?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Обсуждение упражнения.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(Очень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в описаниях стран проявляются предубеждения относительно противоположного пола. Это даст возможность начать разговор о трудностях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межполовых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отношений).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4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876" y="116632"/>
            <a:ext cx="866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903" y="30591"/>
            <a:ext cx="7941567" cy="765324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Тесты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76" y="674030"/>
            <a:ext cx="8822620" cy="5973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49"/>
              </a:spcAft>
              <a:defRPr/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Прогулка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1274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Включите воображение и отвечайте ПЕРВОЕ, что придет вам на ум.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Вы не один (одна). Вы гуляете в лесу. С кем вы гуляете?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Вы углубляетесь в лес. Вы видите зверя? Что это за зверь?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Что произойдет между вами и зверем?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Вы проходите еще дальше в лес. Вы выходите на участок, где стоит дом вашей мечты. Опишите его размер.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5. Обнесен ли дом вашей мечты оградой?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6. Вы входите в дом и проходите в столовую, где видите обеденный стол. Опишите, что вы видите на столе и вокруг него.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7. Вы выходите из дома через черный ход, в траве лежит чашка. Из чего она сделана?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8. Что вы сделаете с чашкой?</a:t>
            </a:r>
          </a:p>
          <a:p>
            <a:pPr>
              <a:spcAft>
                <a:spcPts val="1274"/>
              </a:spcAft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9. Вы подходите к границе владений, и вдруг видите, что вы стоите у края водоема? Что это за водоем?</a:t>
            </a:r>
          </a:p>
          <a:p>
            <a:pPr>
              <a:defRPr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10. Как вы переберетесь через водоем?</a:t>
            </a:r>
          </a:p>
        </p:txBody>
      </p:sp>
    </p:spTree>
    <p:extLst>
      <p:ext uri="{BB962C8B-B14F-4D97-AF65-F5344CB8AC3E}">
        <p14:creationId xmlns:p14="http://schemas.microsoft.com/office/powerpoint/2010/main" xmlns="" val="347457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876" y="116632"/>
            <a:ext cx="8669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040" y="142822"/>
            <a:ext cx="8930124" cy="656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74"/>
              </a:spcAft>
              <a:defRPr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Ключ к тесту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1. Человек, с которым вы идете, наиболее важен для вас в вашей жизни. Вы один — больше всего вас интересует собственная персона, либо вы не ощущаете поддержки окружающих настолько, чтобы оценить ее должным образом и обратить внимание.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2. Размер зверя представляет ваше восприятие масштаба ваших проблем. Мифическое существо — это ваши желания и фантазии, если оно пугает вас, то это обычные страхи, от которых нужно избавиться.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3. То, как вы действуете при встрече с животным, представляет то, как вы решаете ваши проблемы (пассивно/агрессивно/избегая/игнорируя)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4. Размер дома указывает на степень вашего стремления решить свои проблемы. Окна и двери свидетельствуют о поиске решения.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5. Отсутствие ограды указывает на вашу открытость. Вы всегда рады людям. Если ограда имеется, это указывает на закрытость характера. Вы предпочитаете, чтобы люди не заходили к вам, не предупредив вас об этом.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6. Если в вашем ответе не упоминается еда, люди, или цветы, тогда, обычно, вы не так счастливы.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7. Прочность материала, из которого сделана чашка, отображает то, как вы воспринимаете ваши отношения с человеком, которого вы указали в ответе №1. Например, пенопласт, пластик, бумага – одноразовые материалы. Метал и пластик – более прочные материалы. Ржавая от старости поверхность указывает на стабильность и привычку, привязанность. Разбитая, либо поцарапанная поверхность указывает на отношения, в которых присутствуют обиды или недомолвки.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8. То, что вы делаете с чашкой, указывает на то, как вы поступаете с человеком, упомянутым в первом ответе. Ищите ключевое слово в описании.</a:t>
            </a:r>
          </a:p>
          <a:p>
            <a:pPr>
              <a:spcAft>
                <a:spcPts val="1274"/>
              </a:spcAft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9. Размер водоема представляет степень вашего сексуального желания.</a:t>
            </a:r>
          </a:p>
          <a:p>
            <a:pPr>
              <a:defRPr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10. То, насколько сильно вы промокнете, указывает на относительную важность сексуальной жизни для вас.</a:t>
            </a:r>
          </a:p>
        </p:txBody>
      </p:sp>
    </p:spTree>
    <p:extLst>
      <p:ext uri="{BB962C8B-B14F-4D97-AF65-F5344CB8AC3E}">
        <p14:creationId xmlns:p14="http://schemas.microsoft.com/office/powerpoint/2010/main" xmlns="" val="340178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Autofit/>
          </a:bodyPr>
          <a:lstStyle/>
          <a:p>
            <a:pPr algn="just"/>
            <a:r>
              <a:rPr lang="ru-RU" sz="3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half" idx="4294967295"/>
          </p:nvPr>
        </p:nvSpPr>
        <p:spPr bwMode="auto">
          <a:xfrm>
            <a:off x="755576" y="1196752"/>
            <a:ext cx="8064896" cy="525658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Расскажите, что вам не нравится в лицах противоположного пола.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Насколько сложно быть мужчиной/женщиной.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вы цените в лицах противоположного пола?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гордитесь в себе как мужчина/женщина?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(Упражнение дает возможность посмотреть на себя глазами представителей противоположного пола, а также осознать, что представители противоположного пола могут иметь не менее серьезные, а может и более сложные проблемы).</a:t>
            </a:r>
          </a:p>
        </p:txBody>
      </p:sp>
    </p:spTree>
    <p:extLst>
      <p:ext uri="{BB962C8B-B14F-4D97-AF65-F5344CB8AC3E}">
        <p14:creationId xmlns:p14="http://schemas.microsoft.com/office/powerpoint/2010/main" xmlns="" val="254806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484784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презентации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6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60678" y="2971781"/>
            <a:ext cx="182988" cy="36579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clip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48084" y="366204"/>
            <a:ext cx="3596355" cy="958945"/>
          </a:xfrm>
          <a:prstGeom prst="rect">
            <a:avLst/>
          </a:prstGeom>
          <a:noFill/>
          <a:ln w="19049">
            <a:noFill/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 i="1" u="none" strike="noStrike" cap="none" spc="0">
                <a:solidFill>
                  <a:srgbClr val="002060"/>
                </a:solidFill>
                <a:latin typeface="Gabriola"/>
                <a:ea typeface="Gabriola"/>
                <a:cs typeface="Gabriola"/>
              </a:rPr>
              <a:t>МУЖЧИНЫ С МАРСА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030467" y="410713"/>
            <a:ext cx="3879334" cy="9144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600" b="1" i="1" u="none" strike="noStrike" cap="none" spc="0">
                <a:solidFill>
                  <a:srgbClr val="C00000"/>
                </a:solidFill>
                <a:latin typeface="Gabriola"/>
                <a:ea typeface="Gabriola"/>
                <a:cs typeface="Gabriola"/>
              </a:rPr>
              <a:t>ЖЕНЩИНЫ С ВЕНЕРЫ</a:t>
            </a:r>
            <a:endParaRPr sz="36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09298" y="2011680"/>
            <a:ext cx="4725439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Блок-схема: альтернативный процесс 7"/>
          <p:cNvSpPr/>
          <p:nvPr/>
        </p:nvSpPr>
        <p:spPr bwMode="auto">
          <a:xfrm>
            <a:off x="739848" y="5008835"/>
            <a:ext cx="7915603" cy="1699719"/>
          </a:xfrm>
          <a:prstGeom prst="flowChartAlternateProcess">
            <a:avLst/>
          </a:prstGeom>
          <a:solidFill>
            <a:srgbClr val="5B9BD5"/>
          </a:solidFill>
          <a:ln w="38099" cap="flat" cmpd="sng" algn="ctr">
            <a:solidFill>
              <a:srgbClr val="1F3964"/>
            </a:solidFill>
            <a:prstDash val="sysDot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народе говорят: «Женщины и мужчины с разных планет». Психология подтвердила, что это действительно так. Не в прямом, конечно, смысле. Изучением различий мужчин и женщин занимается гендерная психология. На сегодняшний день собрано немало данных, зная которые, можно избегать </a:t>
            </a:r>
            <a:r>
              <a:rPr lang="ru-RU" sz="1600" b="0" i="1" u="sng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hlinkClick r:id="rId3" tooltip="https://psychologist.tips/241-vidy-konfliktov-v-psihologii.html"/>
              </a:rPr>
              <a:t>конфликтов</a:t>
            </a:r>
            <a:r>
              <a:rPr lang="ru-RU" sz="1600" b="0" i="1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из-за непонимания. Вот лишь некоторые из психологических различий мужчины и женщины.</a:t>
            </a:r>
            <a:endParaRPr sz="18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90871" y="338270"/>
            <a:ext cx="7941567" cy="1079367"/>
          </a:xfrm>
        </p:spPr>
        <p:txBody>
          <a:bodyPr>
            <a:normAutofit fontScale="90000"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1600" b="1" i="1">
                <a:latin typeface="Times New Roman"/>
                <a:ea typeface="Times New Roman"/>
                <a:cs typeface="Times New Roman"/>
              </a:rPr>
              <a:t>Мышление</a:t>
            </a:r>
            <a:endParaRPr sz="1600" i="1">
              <a:latin typeface="Times New Roman"/>
              <a:ea typeface="Times New Roman"/>
              <a:cs typeface="Times New Roman"/>
            </a:endParaRPr>
          </a:p>
          <a:p>
            <a:pPr marL="261850" marR="0" indent="-261850" algn="just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Женщинам больше свойственно абстрактное </a:t>
            </a:r>
            <a:r>
              <a:rPr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3" tooltip="https://psychologist.tips/195-vidy-myshleniya-v-psihologii.html"/>
              </a:rPr>
              <a:t>мышление</a:t>
            </a:r>
            <a:r>
              <a:rPr sz="1400">
                <a:latin typeface="Times New Roman"/>
                <a:ea typeface="Times New Roman"/>
                <a:cs typeface="Times New Roman"/>
              </a:rPr>
              <a:t>. Вместе с этим они большее внимание придают деталям, условиям, последствиям, содержанию.</a:t>
            </a:r>
          </a:p>
          <a:p>
            <a:pPr marL="261850" marR="0" indent="-261850" algn="just">
              <a:spcBef>
                <a:spcPts val="0"/>
              </a:spcBef>
              <a:spcAft>
                <a:spcPts val="599"/>
              </a:spcAft>
              <a:buFont typeface="Arial"/>
              <a:buChar char="•"/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Мужчинам же важна конкретика, факты и итоги. Однако если речь идет, например, о вложениях, то мужчины склонны больше ориентироваться на будущее, женщинам интереснее получить результат от своих денег здесь и сейчас.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9" y="1595438"/>
            <a:ext cx="3884239" cy="5098766"/>
          </a:xfrm>
        </p:spPr>
        <p:txBody>
          <a:bodyPr>
            <a:normAutofit fontScale="925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0" indent="0" algn="just">
              <a:buNone/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sz="1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Мужской мозг в среднем на 10% тяжелее, чем женский. Ученые утверждают, что никаких преимуществ в интеллектуальном смысле это не дает: относительное увеличение органа соответствует необходимости в управлении более массивным телом.</a:t>
            </a:r>
            <a:r>
              <a:rPr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  <a:t/>
            </a:r>
            <a:br>
              <a:rPr sz="1200" b="0" i="0" u="none">
                <a:solidFill>
                  <a:srgbClr val="000000"/>
                </a:solidFill>
                <a:latin typeface="Trebuchet MS"/>
                <a:ea typeface="Trebuchet MS"/>
                <a:cs typeface="Trebuchet MS"/>
              </a:rPr>
            </a:br>
            <a:endParaRPr sz="1200"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851588"/>
            <a:ext cx="3884239" cy="4258699"/>
          </a:xfrm>
        </p:spPr>
        <p:txBody>
          <a:bodyPr>
            <a:normAutofit fontScale="925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indent="0" algn="just">
              <a:spcBef>
                <a:spcPts val="0"/>
              </a:spcBef>
              <a:spcAft>
                <a:spcPts val="599"/>
              </a:spcAft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Работа полушарий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Мало того, что у всех людей правое и левое полушарие развито не одинаково, так между мужчинами и женщинами существует дополнительное отличие: женщины задействуют сразу два полушария, мужчины – какое-то одно. Именно поэтому мужчинам сложнее сочетать анализ и эмоции. От того же женщины быстрее и эмоциональнее разговаривают. Зато мужчины лучше ориентируются в пространстве.</a:t>
            </a: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400" b="1">
                <a:latin typeface="Times New Roman"/>
                <a:ea typeface="Times New Roman"/>
                <a:cs typeface="Times New Roman"/>
              </a:rPr>
              <a:t>От особенностей работы полушарий зависит и все поведение мужчин и женщин: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latin typeface="Times New Roman"/>
                <a:ea typeface="Times New Roman"/>
                <a:cs typeface="Times New Roman"/>
              </a:rPr>
              <a:t>Мужчинам нужно время на переключение с чувств на рациональность и наоборот.</a:t>
            </a:r>
          </a:p>
          <a:p>
            <a:pPr algn="just">
              <a:defRPr/>
            </a:pPr>
            <a:r>
              <a:rPr lang="ru-RU" sz="1400" b="1" i="0" u="none" strike="noStrike" cap="none" spc="0">
                <a:latin typeface="Times New Roman"/>
                <a:ea typeface="Times New Roman"/>
                <a:cs typeface="Times New Roman"/>
              </a:rPr>
              <a:t>Женщины постоянно балансируют между </a:t>
            </a:r>
            <a:r>
              <a:rPr lang="ru-RU" sz="1400" b="1" i="0" u="none" strike="noStrike" cap="none" spc="0">
                <a:latin typeface="Times New Roman"/>
                <a:ea typeface="Times New Roman"/>
                <a:cs typeface="Times New Roman"/>
                <a:hlinkClick r:id="rId4" tooltip="https://psychologist.tips/1086-emotsii-i-chuvstva-v-psihologii-sushhnost-vidy-funktsii-chem-otlichayutsya-emotsii-ot-chuvstv.html"/>
              </a:rPr>
              <a:t>эмоциями</a:t>
            </a:r>
            <a:r>
              <a:rPr lang="ru-RU" sz="1400" b="1" i="0" u="none" strike="noStrike" cap="none" spc="0">
                <a:latin typeface="Times New Roman"/>
                <a:ea typeface="Times New Roman"/>
                <a:cs typeface="Times New Roman"/>
              </a:rPr>
              <a:t> и разумом, мужчины же руководствуются то одним, то другим.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5215" y="2163153"/>
            <a:ext cx="3780584" cy="31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708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 dir="r"/>
      </p:transition>
    </mc:Choice>
    <mc:Fallback>
      <p:transition spd="slow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/>
            </a:gs>
            <a:gs pos="100000">
              <a:srgbClr val="FFFFF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419298" y="587523"/>
            <a:ext cx="3792196" cy="583962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599"/>
              </a:spcAft>
              <a:defRPr/>
            </a:pPr>
            <a:r>
              <a:rPr sz="2000" b="1">
                <a:latin typeface="Times New Roman"/>
                <a:ea typeface="Times New Roman"/>
                <a:cs typeface="Times New Roman"/>
              </a:rPr>
              <a:t>Способности, или кто же умнее</a:t>
            </a:r>
            <a:endParaRPr sz="2000"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spcBef>
                <a:spcPts val="0"/>
              </a:spcBef>
              <a:spcAft>
                <a:spcPts val="1199"/>
              </a:spcAft>
              <a:defRPr/>
            </a:pPr>
            <a:r>
              <a:rPr sz="1500" b="1" i="0">
                <a:latin typeface="Times New Roman"/>
                <a:ea typeface="Times New Roman"/>
                <a:cs typeface="Times New Roman"/>
              </a:rPr>
              <a:t>Никто.</a:t>
            </a:r>
            <a:r>
              <a:rPr sz="1500" i="0">
                <a:latin typeface="Times New Roman"/>
                <a:ea typeface="Times New Roman"/>
                <a:cs typeface="Times New Roman"/>
              </a:rPr>
              <a:t> Нельзя сравнивать мужчину и женщину в плане </a:t>
            </a:r>
            <a:r>
              <a:rPr sz="150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2" tooltip="https://psychologist.tips/1232-chto-takoe-intellekt-i-mozhno-li-ego-razvit.html"/>
              </a:rPr>
              <a:t>интеллекта</a:t>
            </a:r>
            <a:r>
              <a:rPr sz="1500" i="0">
                <a:latin typeface="Times New Roman"/>
                <a:ea typeface="Times New Roman"/>
                <a:cs typeface="Times New Roman"/>
              </a:rPr>
              <a:t>, так как каждый пол прекрасен в своей сфере и соответственно превосходит противоположный: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500" i="0">
                <a:latin typeface="Times New Roman"/>
                <a:ea typeface="Times New Roman"/>
                <a:cs typeface="Times New Roman"/>
              </a:rPr>
              <a:t>У женщин отмечаются более развитые </a:t>
            </a:r>
            <a:r>
              <a:rPr sz="150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3" tooltip="https://psychologist.tips/254-sposobnosti-v-psihologii-i-ih-vidy.html"/>
              </a:rPr>
              <a:t>способности</a:t>
            </a:r>
            <a:r>
              <a:rPr sz="1500" i="0">
                <a:latin typeface="Times New Roman"/>
                <a:ea typeface="Times New Roman"/>
                <a:cs typeface="Times New Roman"/>
              </a:rPr>
              <a:t> к чтению, письму, языкам, эстетике, то есть гуманитарные.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  <a:defRPr/>
            </a:pPr>
            <a:r>
              <a:rPr sz="1500" i="0">
                <a:latin typeface="Times New Roman"/>
                <a:ea typeface="Times New Roman"/>
                <a:cs typeface="Times New Roman"/>
              </a:rPr>
              <a:t>У мужчин в большей степени развиты технические способности в сфере точных наук.</a:t>
            </a:r>
          </a:p>
          <a:p>
            <a:pPr algn="just">
              <a:defRPr/>
            </a:pPr>
            <a:endParaRPr sz="1500" i="0"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500" i="0">
                <a:latin typeface="Times New Roman"/>
                <a:ea typeface="Times New Roman"/>
                <a:cs typeface="Times New Roman"/>
              </a:rPr>
              <a:t>Нельзя сказать, что обуславливает такую закономерность: природное влияние или результат стереотипного воспитания (мальчикам покупают машинки и буквально заставляют возиться с техникой). А вот другой факт точно не зависит от воспитания: среди мужчин чаще встречаются </a:t>
            </a:r>
            <a:r>
              <a:rPr sz="150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hlinkClick r:id="rId4" tooltip="https://psychologist.tips/279-odarennost-talant-genialnost-s-tochki-zreniya-psihologii.html"/>
              </a:rPr>
              <a:t>гении</a:t>
            </a:r>
            <a:r>
              <a:rPr sz="1500" i="0">
                <a:latin typeface="Times New Roman"/>
                <a:ea typeface="Times New Roman"/>
                <a:cs typeface="Times New Roman"/>
              </a:rPr>
              <a:t> и умственно отсталые.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68259" y="1014813"/>
            <a:ext cx="4192090" cy="428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r"/>
      </p:transition>
    </mc:Choice>
    <mc:Fallback>
      <p:transition spd="slow">
        <p:push dir="r"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1356</Words>
  <Application>Microsoft Office PowerPoint</Application>
  <DocSecurity>0</DocSecurity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Blank</vt:lpstr>
      <vt:lpstr>Official</vt:lpstr>
      <vt:lpstr>Инструменты используемые для  формирования культуры семейных отношений у молодых людей  в клубе выпускников.  </vt:lpstr>
      <vt:lpstr>Игра</vt:lpstr>
      <vt:lpstr>Тесты</vt:lpstr>
      <vt:lpstr>Слайд 4</vt:lpstr>
      <vt:lpstr>Вопросы: </vt:lpstr>
      <vt:lpstr>Слайд 6</vt:lpstr>
      <vt:lpstr>Слайд 7</vt:lpstr>
      <vt:lpstr>Мышление Женщинам больше свойственно абстрактное мышление. Вместе с этим они большее внимание придают деталям, условиям, последствиям, содержанию. Мужчинам же важна конкретика, факты и итоги. Однако если речь идет, например, о вложениях, то мужчины склонны больше ориентироваться на будущее, женщинам интереснее получить результат от своих денег здесь и сейчас.</vt:lpstr>
      <vt:lpstr>Слайд 9</vt:lpstr>
      <vt:lpstr>Восприятие У мужчин из всех типов восприятия лучше развито зрительное. Женщины же лучше воспринимают на слух. Да-да, мужчины и правда любят глазами, а женщины – ушами. Что касается восприятия цвета, то оно развивается у женщин раньше. Кроме этого, женщины могут видеть больше оттенков. Восприятие женщин в целом подвижнее, чем мужское.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дет дом</cp:lastModifiedBy>
  <cp:revision>24</cp:revision>
  <dcterms:modified xsi:type="dcterms:W3CDTF">2021-11-16T06:45:57Z</dcterms:modified>
  <dc:identifier/>
  <dc:language/>
  <cp:version/>
</cp:coreProperties>
</file>